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83" r:id="rId2"/>
    <p:sldId id="271" r:id="rId3"/>
    <p:sldId id="272" r:id="rId4"/>
    <p:sldId id="273" r:id="rId5"/>
    <p:sldId id="275" r:id="rId6"/>
    <p:sldId id="264" r:id="rId7"/>
    <p:sldId id="276" r:id="rId8"/>
    <p:sldId id="284" r:id="rId9"/>
    <p:sldId id="279" r:id="rId10"/>
    <p:sldId id="268" r:id="rId11"/>
    <p:sldId id="267" r:id="rId12"/>
    <p:sldId id="270" r:id="rId13"/>
    <p:sldId id="269" r:id="rId14"/>
    <p:sldId id="286" r:id="rId15"/>
    <p:sldId id="274" r:id="rId16"/>
    <p:sldId id="261" r:id="rId17"/>
    <p:sldId id="278" r:id="rId18"/>
    <p:sldId id="285" r:id="rId19"/>
    <p:sldId id="260" r:id="rId20"/>
    <p:sldId id="263" r:id="rId21"/>
    <p:sldId id="262" r:id="rId22"/>
    <p:sldId id="265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zamoner@gmail.com" initials="" lastIdx="1" clrIdx="0">
    <p:extLst>
      <p:ext uri="{19B8F6BF-5375-455C-9EA6-DF929625EA0E}">
        <p15:presenceInfo xmlns:p15="http://schemas.microsoft.com/office/powerpoint/2012/main" userId="aea982d5983889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21T14:50:21.258" idx="1">
    <p:pos x="7680" y="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0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34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209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653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24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90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46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13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14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53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35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67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96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97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41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52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29DAA3-76DD-49C3-A2DD-04994C8DA300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C9381F-15BE-4890-BBF2-4E24F3BFC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124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B7ABB8D-7D1E-93C7-0CA1-08397ABAE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"/>
            <a:ext cx="12192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6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02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Espaço Reservado para Imagem 6">
            <a:extLst>
              <a:ext uri="{FF2B5EF4-FFF2-40B4-BE49-F238E27FC236}">
                <a16:creationId xmlns:a16="http://schemas.microsoft.com/office/drawing/2014/main" id="{5CB00128-2C54-6416-39D5-D766945F1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844949" y="825459"/>
            <a:ext cx="3400034" cy="2889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Espaço Reservado para Imagem 6">
            <a:extLst>
              <a:ext uri="{FF2B5EF4-FFF2-40B4-BE49-F238E27FC236}">
                <a16:creationId xmlns:a16="http://schemas.microsoft.com/office/drawing/2014/main" id="{6F29C0D5-D6B2-550C-B302-091F670F3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8442161" y="811204"/>
            <a:ext cx="3205009" cy="2903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Espaço Reservado para Imagem 10">
            <a:extLst>
              <a:ext uri="{FF2B5EF4-FFF2-40B4-BE49-F238E27FC236}">
                <a16:creationId xmlns:a16="http://schemas.microsoft.com/office/drawing/2014/main" id="{01F69A21-4FE2-5309-38D1-500E4E1CC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892883" y="3949564"/>
            <a:ext cx="3965491" cy="23288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A12448A-DA23-9421-2444-344765078778}"/>
              </a:ext>
            </a:extLst>
          </p:cNvPr>
          <p:cNvSpPr txBox="1"/>
          <p:nvPr/>
        </p:nvSpPr>
        <p:spPr>
          <a:xfrm>
            <a:off x="937846" y="1764637"/>
            <a:ext cx="37099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Pavimentação asfáltica das ruas:  Arthur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Franken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Harry Ruschel e Anita Garibaldi.</a:t>
            </a:r>
          </a:p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R$ 455.830,85. </a:t>
            </a:r>
          </a:p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R$ 118.303,13 de alienação de bens e R$ 337.527,72 convênio com a União.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4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Imagem 11">
            <a:extLst>
              <a:ext uri="{FF2B5EF4-FFF2-40B4-BE49-F238E27FC236}">
                <a16:creationId xmlns:a16="http://schemas.microsoft.com/office/drawing/2014/main" id="{B23466C9-A580-D0A0-2C1E-1C53E7CBE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 flipH="1">
            <a:off x="3814636" y="800100"/>
            <a:ext cx="7872538" cy="5265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1DD7372-E6DF-2FC3-6B49-C0AB66A6A224}"/>
              </a:ext>
            </a:extLst>
          </p:cNvPr>
          <p:cNvSpPr txBox="1"/>
          <p:nvPr/>
        </p:nvSpPr>
        <p:spPr>
          <a:xfrm>
            <a:off x="628651" y="2121595"/>
            <a:ext cx="24717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Pavimentação da Rua XV de Novembro.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R$ 857 mil.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Convênio </a:t>
            </a:r>
            <a:r>
              <a:rPr lang="pt-BR" sz="2400" b="1" dirty="0" err="1">
                <a:solidFill>
                  <a:schemeClr val="bg1"/>
                </a:solidFill>
              </a:rPr>
              <a:t>Funsan</a:t>
            </a:r>
            <a:r>
              <a:rPr lang="pt-BR" sz="2400" b="1" dirty="0">
                <a:solidFill>
                  <a:schemeClr val="bg1"/>
                </a:solidFill>
              </a:rPr>
              <a:t>/Casan. </a:t>
            </a:r>
          </a:p>
        </p:txBody>
      </p:sp>
    </p:spTree>
    <p:extLst>
      <p:ext uri="{BB962C8B-B14F-4D97-AF65-F5344CB8AC3E}">
        <p14:creationId xmlns:p14="http://schemas.microsoft.com/office/powerpoint/2010/main" val="18610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Imagem 6">
            <a:extLst>
              <a:ext uri="{FF2B5EF4-FFF2-40B4-BE49-F238E27FC236}">
                <a16:creationId xmlns:a16="http://schemas.microsoft.com/office/drawing/2014/main" id="{CBC9CCE6-3ABE-3CF6-00BB-0483075CF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2" b="27792"/>
          <a:stretch>
            <a:fillRect/>
          </a:stretch>
        </p:blipFill>
        <p:spPr>
          <a:xfrm>
            <a:off x="4774099" y="844733"/>
            <a:ext cx="6570175" cy="4890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493660F-F005-3526-1860-5AB7FF981D9A}"/>
              </a:ext>
            </a:extLst>
          </p:cNvPr>
          <p:cNvSpPr txBox="1"/>
          <p:nvPr/>
        </p:nvSpPr>
        <p:spPr>
          <a:xfrm>
            <a:off x="1057642" y="3945074"/>
            <a:ext cx="63421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R$ 3,9 milhões.</a:t>
            </a:r>
          </a:p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 milhões/Estado</a:t>
            </a:r>
          </a:p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R$1,9 milhão/ Município.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8B8B0E1-D641-F0F0-1521-72B357CEA53F}"/>
              </a:ext>
            </a:extLst>
          </p:cNvPr>
          <p:cNvSpPr txBox="1"/>
          <p:nvPr/>
        </p:nvSpPr>
        <p:spPr>
          <a:xfrm>
            <a:off x="720969" y="1610518"/>
            <a:ext cx="3332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Pavimentação asfáltica em Linha São Sebastião. </a:t>
            </a:r>
          </a:p>
        </p:txBody>
      </p:sp>
    </p:spTree>
    <p:extLst>
      <p:ext uri="{BB962C8B-B14F-4D97-AF65-F5344CB8AC3E}">
        <p14:creationId xmlns:p14="http://schemas.microsoft.com/office/powerpoint/2010/main" val="61716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Espaço Reservado para Imagem 17">
            <a:extLst>
              <a:ext uri="{FF2B5EF4-FFF2-40B4-BE49-F238E27FC236}">
                <a16:creationId xmlns:a16="http://schemas.microsoft.com/office/drawing/2014/main" id="{33FD02C2-899C-BD88-9193-5AB777916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r="7779"/>
          <a:stretch>
            <a:fillRect/>
          </a:stretch>
        </p:blipFill>
        <p:spPr>
          <a:xfrm>
            <a:off x="3800475" y="987426"/>
            <a:ext cx="7355205" cy="4427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FCC740F-8B71-4365-4291-9AD02D0B3F43}"/>
              </a:ext>
            </a:extLst>
          </p:cNvPr>
          <p:cNvSpPr txBox="1"/>
          <p:nvPr/>
        </p:nvSpPr>
        <p:spPr>
          <a:xfrm>
            <a:off x="514351" y="2136775"/>
            <a:ext cx="34432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Pavimentação Rua do Comércio. R$ 1.650.291,42. </a:t>
            </a:r>
            <a:r>
              <a:rPr lang="pt-B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R$ 300 mil do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governo do Estado e o restante recursos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próprios.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70256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56135F-733D-E0E5-8E47-08B3F8AA8E53}"/>
              </a:ext>
            </a:extLst>
          </p:cNvPr>
          <p:cNvSpPr txBox="1"/>
          <p:nvPr/>
        </p:nvSpPr>
        <p:spPr>
          <a:xfrm>
            <a:off x="1524000" y="915769"/>
            <a:ext cx="914400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AGRICULTURA- Forte e Sustentável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7BDC19-501E-BE80-9542-FBB925DAFB52}"/>
              </a:ext>
            </a:extLst>
          </p:cNvPr>
          <p:cNvSpPr txBox="1"/>
          <p:nvPr/>
        </p:nvSpPr>
        <p:spPr>
          <a:xfrm>
            <a:off x="1085850" y="2480310"/>
            <a:ext cx="88582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Conselho forte e atuante;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Desenvolver programa de asfaltamento e calçamento rural (Já estão em desenvolvimento 7 trechos);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Fortalecer Comunidades;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Turismo Rural;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Manutenção constante das estradas rurais.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7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56135F-733D-E0E5-8E47-08B3F8AA8E53}"/>
              </a:ext>
            </a:extLst>
          </p:cNvPr>
          <p:cNvSpPr txBox="1"/>
          <p:nvPr/>
        </p:nvSpPr>
        <p:spPr>
          <a:xfrm>
            <a:off x="1064895" y="915769"/>
            <a:ext cx="1006221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ESPORTE- Mente sã para um corpo saudável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E71B86-C2A8-51EE-EDEE-9E90F8008E51}"/>
              </a:ext>
            </a:extLst>
          </p:cNvPr>
          <p:cNvSpPr txBox="1"/>
          <p:nvPr/>
        </p:nvSpPr>
        <p:spPr>
          <a:xfrm>
            <a:off x="1200150" y="2651760"/>
            <a:ext cx="10229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Recuperar Estádio Municipal (iluminação, banheiros, arquibancadas, vestiários, Casa Mata etc.)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 Calendário Municipal de Atividades Esportivas;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Recuperação dos Ginásios;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Participar do Calendário Estadual de eventos esportivos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Patrocínio de Atletas;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Bolsa Atleta;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Espaço Reservado para Imagem 6">
            <a:extLst>
              <a:ext uri="{FF2B5EF4-FFF2-40B4-BE49-F238E27FC236}">
                <a16:creationId xmlns:a16="http://schemas.microsoft.com/office/drawing/2014/main" id="{2A08E8DD-C7B8-FDC4-A799-2DA740856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28383"/>
          <a:stretch>
            <a:fillRect/>
          </a:stretch>
        </p:blipFill>
        <p:spPr>
          <a:xfrm>
            <a:off x="1814514" y="1859449"/>
            <a:ext cx="8301036" cy="4184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160B99-CF08-45A4-8C46-078D235AEA20}"/>
              </a:ext>
            </a:extLst>
          </p:cNvPr>
          <p:cNvSpPr txBox="1"/>
          <p:nvPr/>
        </p:nvSpPr>
        <p:spPr>
          <a:xfrm>
            <a:off x="728663" y="814061"/>
            <a:ext cx="10958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Revitalização canchas de bocha no Ginásio de Esportes Hélio dos Anjos Ortiz. </a:t>
            </a:r>
          </a:p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R$63.777,77 recursos próprios.</a:t>
            </a:r>
            <a:r>
              <a:rPr lang="pt-B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6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56135F-733D-E0E5-8E47-08B3F8AA8E53}"/>
              </a:ext>
            </a:extLst>
          </p:cNvPr>
          <p:cNvSpPr txBox="1"/>
          <p:nvPr/>
        </p:nvSpPr>
        <p:spPr>
          <a:xfrm>
            <a:off x="1040130" y="995779"/>
            <a:ext cx="1065657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TURISMO E LAZER- Não vivemos só de trabalho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9DF312D-2BC3-372E-721B-A46843080029}"/>
              </a:ext>
            </a:extLst>
          </p:cNvPr>
          <p:cNvSpPr txBox="1"/>
          <p:nvPr/>
        </p:nvSpPr>
        <p:spPr>
          <a:xfrm>
            <a:off x="902970" y="2411730"/>
            <a:ext cx="10541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Secretaria de Turismo na Praça Central;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Restruturação turismo Balneário Pratas/ Associação;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Viabilizar Agua Mineral para empreendimentos ligados ao Turismo;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Roteiro Turístico;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Fortalecer Festividades Locais e Comunitárias;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3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56135F-733D-E0E5-8E47-08B3F8AA8E53}"/>
              </a:ext>
            </a:extLst>
          </p:cNvPr>
          <p:cNvSpPr txBox="1"/>
          <p:nvPr/>
        </p:nvSpPr>
        <p:spPr>
          <a:xfrm>
            <a:off x="2308860" y="915769"/>
            <a:ext cx="683514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DMER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FDC44A-9B73-7538-2D27-A23160CF31CD}"/>
              </a:ext>
            </a:extLst>
          </p:cNvPr>
          <p:cNvSpPr txBox="1"/>
          <p:nvPr/>
        </p:nvSpPr>
        <p:spPr>
          <a:xfrm>
            <a:off x="1062990" y="222885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Melhorar estradas;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Melhorar Maquinas e Equipamentos;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Viabilizar duas equipes de trabalho, (estradas/acessos produtivos);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Pintura e sinalização constate na cidade e interior;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Programa de pontes e bueiros;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Desassoreamento Lageado Moraes;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Melhorar a limpeza da cidade;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Adquirir caminhão com Munck com caçamba baixa para reparos e pequenos trabalhos;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3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813685E9-0036-41CB-381F-431116133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r="2171"/>
          <a:stretch>
            <a:fillRect/>
          </a:stretch>
        </p:blipFill>
        <p:spPr>
          <a:xfrm>
            <a:off x="1909763" y="2187575"/>
            <a:ext cx="7834312" cy="4184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332CC93-F470-8063-6460-89ACD1276CC7}"/>
              </a:ext>
            </a:extLst>
          </p:cNvPr>
          <p:cNvSpPr txBox="1"/>
          <p:nvPr/>
        </p:nvSpPr>
        <p:spPr>
          <a:xfrm>
            <a:off x="2286000" y="936626"/>
            <a:ext cx="8743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Aquisição caminhão 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Mercedes </a:t>
            </a:r>
            <a:r>
              <a:rPr kumimoji="0" lang="pt-BR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Atego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3330/46 8x4. </a:t>
            </a:r>
            <a:b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Adquirido com recursos próprios no valor de R$ 677 mil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8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7BDC19-501E-BE80-9542-FBB925DAFB52}"/>
              </a:ext>
            </a:extLst>
          </p:cNvPr>
          <p:cNvSpPr txBox="1"/>
          <p:nvPr/>
        </p:nvSpPr>
        <p:spPr>
          <a:xfrm>
            <a:off x="1085850" y="2480310"/>
            <a:ext cx="8858250" cy="15696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bg1"/>
                </a:solidFill>
              </a:rPr>
              <a:t>PPA 2026-2029</a:t>
            </a:r>
          </a:p>
        </p:txBody>
      </p:sp>
    </p:spTree>
    <p:extLst>
      <p:ext uri="{BB962C8B-B14F-4D97-AF65-F5344CB8AC3E}">
        <p14:creationId xmlns:p14="http://schemas.microsoft.com/office/powerpoint/2010/main" val="336817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Imagem 6">
            <a:extLst>
              <a:ext uri="{FF2B5EF4-FFF2-40B4-BE49-F238E27FC236}">
                <a16:creationId xmlns:a16="http://schemas.microsoft.com/office/drawing/2014/main" id="{3EE6CAEC-A0B1-8CE9-F2C6-7490B7630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029075" y="992187"/>
            <a:ext cx="7006273" cy="487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AA1E135-EEA0-011E-75F0-D01506D584F2}"/>
              </a:ext>
            </a:extLst>
          </p:cNvPr>
          <p:cNvSpPr txBox="1"/>
          <p:nvPr/>
        </p:nvSpPr>
        <p:spPr>
          <a:xfrm>
            <a:off x="542925" y="2459503"/>
            <a:ext cx="34861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Escavadeira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Hidraúlica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Caterpillar 313.</a:t>
            </a:r>
          </a:p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Valor: R$ 630 mil com recursos próprios</a:t>
            </a:r>
          </a:p>
        </p:txBody>
      </p:sp>
    </p:spTree>
    <p:extLst>
      <p:ext uri="{BB962C8B-B14F-4D97-AF65-F5344CB8AC3E}">
        <p14:creationId xmlns:p14="http://schemas.microsoft.com/office/powerpoint/2010/main" val="1156822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Espaço Reservado para Imagem 6">
            <a:extLst>
              <a:ext uri="{FF2B5EF4-FFF2-40B4-BE49-F238E27FC236}">
                <a16:creationId xmlns:a16="http://schemas.microsoft.com/office/drawing/2014/main" id="{3EBFD38D-8716-FF94-1613-BFF95B6C7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28383"/>
          <a:stretch>
            <a:fillRect/>
          </a:stretch>
        </p:blipFill>
        <p:spPr>
          <a:xfrm>
            <a:off x="1885951" y="2188036"/>
            <a:ext cx="8386762" cy="3868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5259458-B86A-9B15-B877-6BAEB3192664}"/>
              </a:ext>
            </a:extLst>
          </p:cNvPr>
          <p:cNvSpPr txBox="1"/>
          <p:nvPr/>
        </p:nvSpPr>
        <p:spPr>
          <a:xfrm>
            <a:off x="1157288" y="801509"/>
            <a:ext cx="10730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 de uma retroescavadeira </a:t>
            </a:r>
            <a:r>
              <a:rPr lang="pt-B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New </a:t>
            </a:r>
            <a:r>
              <a:rPr lang="pt-BR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Holland</a:t>
            </a:r>
            <a:r>
              <a:rPr lang="pt-B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tração 4x4.</a:t>
            </a:r>
          </a:p>
          <a:p>
            <a:r>
              <a:rPr lang="pt-B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</a:t>
            </a:r>
            <a:r>
              <a:rPr lang="pt-BR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nvestimento R$ 369 mil. R$ 300 Programa Santa Catarina Levado a Sério e o restante como contrapartida do município. </a:t>
            </a:r>
            <a:endParaRPr lang="pt-BR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48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2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Espaço Reservado para Imagem 11">
            <a:extLst>
              <a:ext uri="{FF2B5EF4-FFF2-40B4-BE49-F238E27FC236}">
                <a16:creationId xmlns:a16="http://schemas.microsoft.com/office/drawing/2014/main" id="{BB24744C-51FE-E005-6D2B-967BDB2F9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>
          <a:xfrm>
            <a:off x="2114550" y="2428876"/>
            <a:ext cx="7858125" cy="3871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6191B7A-B9F4-81FF-C7CC-F00293BC93E7}"/>
              </a:ext>
            </a:extLst>
          </p:cNvPr>
          <p:cNvSpPr txBox="1"/>
          <p:nvPr/>
        </p:nvSpPr>
        <p:spPr>
          <a:xfrm>
            <a:off x="1443938" y="1122364"/>
            <a:ext cx="10114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Ponte em Linha Jacutinga. </a:t>
            </a:r>
          </a:p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destinou Kit transposição concreto.</a:t>
            </a:r>
          </a:p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próprios na construção das cabeceiras: R$ 170.399,38.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8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56135F-733D-E0E5-8E47-08B3F8AA8E53}"/>
              </a:ext>
            </a:extLst>
          </p:cNvPr>
          <p:cNvSpPr txBox="1"/>
          <p:nvPr/>
        </p:nvSpPr>
        <p:spPr>
          <a:xfrm>
            <a:off x="1303020" y="1122363"/>
            <a:ext cx="936498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OUTRAS DEMANDAS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B3E43A-5973-038B-A976-5A8D04949AFB}"/>
              </a:ext>
            </a:extLst>
          </p:cNvPr>
          <p:cNvSpPr txBox="1"/>
          <p:nvPr/>
        </p:nvSpPr>
        <p:spPr>
          <a:xfrm>
            <a:off x="884632" y="2339866"/>
            <a:ext cx="9783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Contorno Leste;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Meta 20 KM de asfalto/calçamento em 4 anos;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Três Salões Comunitários;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Unidades Habitacionais;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Zerar divida de financiamento;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830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56135F-733D-E0E5-8E47-08B3F8AA8E53}"/>
              </a:ext>
            </a:extLst>
          </p:cNvPr>
          <p:cNvSpPr txBox="1"/>
          <p:nvPr/>
        </p:nvSpPr>
        <p:spPr>
          <a:xfrm>
            <a:off x="1200150" y="915769"/>
            <a:ext cx="10473690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EDUCAÇÃO: Profissional Motivado= Educação de Excelência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6C91E1-586F-EBE0-E197-7509DD13598D}"/>
              </a:ext>
            </a:extLst>
          </p:cNvPr>
          <p:cNvSpPr txBox="1"/>
          <p:nvPr/>
        </p:nvSpPr>
        <p:spPr>
          <a:xfrm>
            <a:off x="1200150" y="2766060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DF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8BDD2D-195A-F28A-B18E-A7B3000E4C3A}"/>
              </a:ext>
            </a:extLst>
          </p:cNvPr>
          <p:cNvSpPr txBox="1"/>
          <p:nvPr/>
        </p:nvSpPr>
        <p:spPr>
          <a:xfrm>
            <a:off x="1390650" y="2640330"/>
            <a:ext cx="95135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Melhorias urgentes nas creches;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Construir uma creche nova;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Alavancar IDEB;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Segurança nas escolas;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Valorização dos Profissionais da Educação.</a:t>
            </a:r>
          </a:p>
        </p:txBody>
      </p:sp>
    </p:spTree>
    <p:extLst>
      <p:ext uri="{BB962C8B-B14F-4D97-AF65-F5344CB8AC3E}">
        <p14:creationId xmlns:p14="http://schemas.microsoft.com/office/powerpoint/2010/main" val="19711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56135F-733D-E0E5-8E47-08B3F8AA8E53}"/>
              </a:ext>
            </a:extLst>
          </p:cNvPr>
          <p:cNvSpPr txBox="1"/>
          <p:nvPr/>
        </p:nvSpPr>
        <p:spPr>
          <a:xfrm>
            <a:off x="2308860" y="915769"/>
            <a:ext cx="7106603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CULTURA- Manter a chama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3363A0-D84E-4491-14F3-D787210B5037}"/>
              </a:ext>
            </a:extLst>
          </p:cNvPr>
          <p:cNvSpPr txBox="1"/>
          <p:nvPr/>
        </p:nvSpPr>
        <p:spPr>
          <a:xfrm>
            <a:off x="1143000" y="2617470"/>
            <a:ext cx="9525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Idealizar a Orquestra de Sinfônica de São Carlos;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Continuar os Projetos de Fomento a Cultura;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Reforma do Portal da Cidade;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Projeto Cultural itinerante;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Divulgar em nível Nacional nossas Festas Tradicionais;</a:t>
            </a:r>
          </a:p>
          <a:p>
            <a:pPr marL="457200" indent="-457200">
              <a:buFont typeface="+mj-lt"/>
              <a:buAutoNum type="arabicPeriod"/>
            </a:pPr>
            <a:endParaRPr lang="pt-BR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t-BR" sz="2400" b="1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5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56135F-733D-E0E5-8E47-08B3F8AA8E53}"/>
              </a:ext>
            </a:extLst>
          </p:cNvPr>
          <p:cNvSpPr txBox="1"/>
          <p:nvPr/>
        </p:nvSpPr>
        <p:spPr>
          <a:xfrm>
            <a:off x="1524000" y="1030069"/>
            <a:ext cx="1014984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SAÚDE- Corpo saudável= qualidade de vida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76CA35-CC67-81D5-B72A-5179ED8CD325}"/>
              </a:ext>
            </a:extLst>
          </p:cNvPr>
          <p:cNvSpPr txBox="1"/>
          <p:nvPr/>
        </p:nvSpPr>
        <p:spPr>
          <a:xfrm>
            <a:off x="971550" y="2526030"/>
            <a:ext cx="978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Melhorar as Unidade de Saúde – Estrutura Física;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Convenio Hospital;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Farmácia Linha São João;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Mutirões;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Possibilidade de implantar (acupuntura, hidroterapia, pilates, </a:t>
            </a:r>
            <a:r>
              <a:rPr lang="pt-BR" sz="2400" b="1" dirty="0" err="1">
                <a:solidFill>
                  <a:schemeClr val="bg1"/>
                </a:solidFill>
              </a:rPr>
              <a:t>etc</a:t>
            </a:r>
            <a:r>
              <a:rPr lang="pt-BR" sz="2400" b="1" dirty="0">
                <a:solidFill>
                  <a:schemeClr val="bg1"/>
                </a:solidFill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Melhorias nas sedes do CAPS e Vigilância Sanitária;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Melhorias na Unidade do SAMU.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2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4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Espaço Reservado para Imagem 6">
            <a:extLst>
              <a:ext uri="{FF2B5EF4-FFF2-40B4-BE49-F238E27FC236}">
                <a16:creationId xmlns:a16="http://schemas.microsoft.com/office/drawing/2014/main" id="{BDE32E1D-F785-96B9-D4B5-D7C2AD28F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1843088" y="1874720"/>
            <a:ext cx="8229600" cy="43974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016E95B-BB0C-F316-0A28-989F88E81C2B}"/>
              </a:ext>
            </a:extLst>
          </p:cNvPr>
          <p:cNvSpPr txBox="1"/>
          <p:nvPr/>
        </p:nvSpPr>
        <p:spPr>
          <a:xfrm>
            <a:off x="1236662" y="936863"/>
            <a:ext cx="9993313" cy="82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de dois veículos para a Secretaria de Saúde. Onix: R$120 mil</a:t>
            </a:r>
          </a:p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SPIN: R$150.848,52 Recursos próprios.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3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56135F-733D-E0E5-8E47-08B3F8AA8E53}"/>
              </a:ext>
            </a:extLst>
          </p:cNvPr>
          <p:cNvSpPr txBox="1"/>
          <p:nvPr/>
        </p:nvSpPr>
        <p:spPr>
          <a:xfrm>
            <a:off x="1524000" y="1041499"/>
            <a:ext cx="1014984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SOCIAL- Socorrendo quem precisa de ajuda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756370E-B2DD-D94F-AA45-1268136DB9A0}"/>
              </a:ext>
            </a:extLst>
          </p:cNvPr>
          <p:cNvSpPr txBox="1"/>
          <p:nvPr/>
        </p:nvSpPr>
        <p:spPr>
          <a:xfrm>
            <a:off x="1245870" y="2548890"/>
            <a:ext cx="9544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Construção de habitações;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Consorcio COHABITA;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Regularização fundiária;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Melhorias das instalações do CRAS;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Politica do Idoso;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Suporte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9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56135F-733D-E0E5-8E47-08B3F8AA8E53}"/>
              </a:ext>
            </a:extLst>
          </p:cNvPr>
          <p:cNvSpPr txBox="1"/>
          <p:nvPr/>
        </p:nvSpPr>
        <p:spPr>
          <a:xfrm>
            <a:off x="628650" y="915769"/>
            <a:ext cx="11045190" cy="113877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	</a:t>
            </a:r>
            <a:r>
              <a:rPr lang="pt-BR" sz="3200" b="1" dirty="0">
                <a:solidFill>
                  <a:schemeClr val="bg1"/>
                </a:solidFill>
              </a:rPr>
              <a:t>INDÚSTRIA, COMÉRCIO E SERVIÇOS- Mola propulsora do Município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C64EAE-E984-7AF3-26E1-AC9CD40A9CFC}"/>
              </a:ext>
            </a:extLst>
          </p:cNvPr>
          <p:cNvSpPr txBox="1"/>
          <p:nvPr/>
        </p:nvSpPr>
        <p:spPr>
          <a:xfrm>
            <a:off x="971550" y="2811780"/>
            <a:ext cx="94068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Apoio a novos empreendimentos habitacionais;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Apoio a novas industrias;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Construir mais 2000 m² de barracões;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Mobilidade Urbana;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Parceria ACISC/CDL;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EXPAINCO 2027;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8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ECF9CE-014E-48C3-9B9D-2C227CE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B83DA-095A-4EFC-8D25-8F0C0FE8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endParaRPr lang="pt-BR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56135F-733D-E0E5-8E47-08B3F8AA8E53}"/>
              </a:ext>
            </a:extLst>
          </p:cNvPr>
          <p:cNvSpPr txBox="1"/>
          <p:nvPr/>
        </p:nvSpPr>
        <p:spPr>
          <a:xfrm>
            <a:off x="1685925" y="915769"/>
            <a:ext cx="898207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ESPAÇO CIDADE- Lar doce lar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FDC44A-9B73-7538-2D27-A23160CF31CD}"/>
              </a:ext>
            </a:extLst>
          </p:cNvPr>
          <p:cNvSpPr txBox="1"/>
          <p:nvPr/>
        </p:nvSpPr>
        <p:spPr>
          <a:xfrm>
            <a:off x="1062990" y="222885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Melhorar Calcadas;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Melhorar Ruas;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Parcerias para embelezar a Cidade;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Sinalização;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Asfaltar 100% das rua urbanas;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Programa de Saneamento Básico;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Melhorar a limpeza da cidade;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50649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402</TotalTime>
  <Words>695</Words>
  <Application>Microsoft Office PowerPoint</Application>
  <PresentationFormat>Widescreen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Wingdings</vt:lpstr>
      <vt:lpstr>Wingdings 3</vt:lpstr>
      <vt:lpstr>Fatia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Cliente Especial</dc:creator>
  <cp:lastModifiedBy>raquelzamoner@gmail.com</cp:lastModifiedBy>
  <cp:revision>14</cp:revision>
  <dcterms:created xsi:type="dcterms:W3CDTF">2025-07-21T14:08:36Z</dcterms:created>
  <dcterms:modified xsi:type="dcterms:W3CDTF">2025-07-23T14:29:45Z</dcterms:modified>
</cp:coreProperties>
</file>